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87" r:id="rId2"/>
  </p:sldIdLst>
  <p:sldSz cx="6858000" cy="9144000" type="letter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77" autoAdjust="0"/>
  </p:normalViewPr>
  <p:slideViewPr>
    <p:cSldViewPr snapToGrid="0">
      <p:cViewPr>
        <p:scale>
          <a:sx n="83" d="100"/>
          <a:sy n="83" d="100"/>
        </p:scale>
        <p:origin x="1416" y="-1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4FC66F35-F4CC-4347-A92E-862260E2BB7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73163"/>
            <a:ext cx="2374900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AA08AEAF-D371-41AB-845C-A62EE732D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62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8AEAF-D371-41AB-845C-A62EE732D1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006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CE848A3-5B29-D819-94CB-864DEAF657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706" y="210173"/>
            <a:ext cx="2947147" cy="1027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9A4684-72F4-E3DA-9DDB-8BB25B272F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27295" y="189130"/>
            <a:ext cx="3429000" cy="267039"/>
          </a:xfrm>
        </p:spPr>
        <p:txBody>
          <a:bodyPr rIns="0">
            <a:noAutofit/>
          </a:bodyPr>
          <a:lstStyle>
            <a:lvl1pPr algn="r">
              <a:defRPr/>
            </a:lvl1pPr>
          </a:lstStyle>
          <a:p>
            <a:pPr lvl="0"/>
            <a:r>
              <a:rPr lang="en-US"/>
              <a:t>XYZ MARKETPLACE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76C4DEF-EDAF-E131-0333-BD7739D50E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53131" y="381836"/>
            <a:ext cx="3429000" cy="430068"/>
          </a:xfrm>
        </p:spPr>
        <p:txBody>
          <a:bodyPr rIns="0">
            <a:noAutofit/>
          </a:bodyPr>
          <a:lstStyle>
            <a:defPPr/>
          </a:lstStyle>
          <a:p>
            <a:pPr lvl="1"/>
            <a:r>
              <a:rPr lang="en-US"/>
              <a:t>Monday – Friday | 00:00 am – 00:00 pm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D47475F-590D-4F5A-C35D-CD2151A88F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9920" y="937080"/>
            <a:ext cx="3429000" cy="306475"/>
          </a:xfrm>
        </p:spPr>
        <p:txBody>
          <a:bodyPr rIns="0">
            <a:noAutofit/>
          </a:bodyPr>
          <a:lstStyle>
            <a:lvl1pPr algn="r">
              <a:defRPr/>
            </a:lvl1pPr>
          </a:lstStyle>
          <a:p>
            <a:pPr lvl="0"/>
            <a:r>
              <a:rPr lang="en-US"/>
              <a:t>WEEK OF Month 00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26574D4-49E5-C6DD-DBC8-51C40B1A1F2A}"/>
              </a:ext>
            </a:extLst>
          </p:cNvPr>
          <p:cNvCxnSpPr/>
          <p:nvPr userDrawn="1"/>
        </p:nvCxnSpPr>
        <p:spPr>
          <a:xfrm>
            <a:off x="201705" y="1872654"/>
            <a:ext cx="423582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85E8F850-A114-9A35-6A23-0E3C99D96962}"/>
              </a:ext>
            </a:extLst>
          </p:cNvPr>
          <p:cNvSpPr/>
          <p:nvPr userDrawn="1"/>
        </p:nvSpPr>
        <p:spPr>
          <a:xfrm>
            <a:off x="4626748" y="1767601"/>
            <a:ext cx="2017059" cy="35501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sz="1588"/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8DDC1B5B-0DAF-8C42-B70E-569377E689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35183" y="1646809"/>
            <a:ext cx="2017059" cy="413315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WEEKLY FEATURES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185BFC4-A246-930F-B006-7460E303D537}"/>
              </a:ext>
            </a:extLst>
          </p:cNvPr>
          <p:cNvSpPr/>
          <p:nvPr userDrawn="1"/>
        </p:nvSpPr>
        <p:spPr>
          <a:xfrm>
            <a:off x="4626749" y="5432775"/>
            <a:ext cx="2017059" cy="1039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sz="1588"/>
          </a:p>
        </p:txBody>
      </p:sp>
      <p:sp>
        <p:nvSpPr>
          <p:cNvPr id="33" name="Text Placeholder 24">
            <a:extLst>
              <a:ext uri="{FF2B5EF4-FFF2-40B4-BE49-F238E27FC236}">
                <a16:creationId xmlns:a16="http://schemas.microsoft.com/office/drawing/2014/main" id="{4CC13738-59FB-D62C-0246-3345BE2049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-12225" y="3329506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MON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5AFCC0D-FC58-59D2-E137-106C796E73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16200000">
            <a:off x="-12225" y="4371421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TUES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08F72016-13CD-B44D-0EC3-A55D6EAB3E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-12225" y="5410512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WED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BC81016D-4983-19A2-E317-716C4FD518E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2225" y="6449603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THURS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BD105462-877B-0506-2458-C5BC859714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-12225" y="7486404"/>
            <a:ext cx="831273" cy="401158"/>
          </a:xfrm>
          <a:solidFill>
            <a:schemeClr val="accent1"/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FRI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187262EC-5A2C-31B4-6C57-3985DEF443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3991" y="3113921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3" name="Text Placeholder 61">
            <a:extLst>
              <a:ext uri="{FF2B5EF4-FFF2-40B4-BE49-F238E27FC236}">
                <a16:creationId xmlns:a16="http://schemas.microsoft.com/office/drawing/2014/main" id="{C03168B3-0318-12E0-4A23-8F664BEE096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3991" y="4156364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4" name="Text Placeholder 61">
            <a:extLst>
              <a:ext uri="{FF2B5EF4-FFF2-40B4-BE49-F238E27FC236}">
                <a16:creationId xmlns:a16="http://schemas.microsoft.com/office/drawing/2014/main" id="{1D4C6780-14F3-A3BC-F718-5DF1F316C6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5117" y="5192103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</p:txBody>
      </p:sp>
      <p:sp>
        <p:nvSpPr>
          <p:cNvPr id="65" name="Text Placeholder 61">
            <a:extLst>
              <a:ext uri="{FF2B5EF4-FFF2-40B4-BE49-F238E27FC236}">
                <a16:creationId xmlns:a16="http://schemas.microsoft.com/office/drawing/2014/main" id="{01662E5A-7433-1D31-6406-FAE821852D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5117" y="6245725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6" name="Text Placeholder 61">
            <a:extLst>
              <a:ext uri="{FF2B5EF4-FFF2-40B4-BE49-F238E27FC236}">
                <a16:creationId xmlns:a16="http://schemas.microsoft.com/office/drawing/2014/main" id="{092A1F20-6CC5-85A9-2933-66157A462B6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117" y="7264608"/>
            <a:ext cx="3832412" cy="831273"/>
          </a:xfrm>
        </p:spPr>
        <p:txBody>
          <a:bodyPr lIns="118872" tIns="118872" bIns="118872" anchor="ctr">
            <a:noAutofit/>
          </a:bodyPr>
          <a:lstStyle>
            <a:defPPr/>
          </a:lstStyle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</p:txBody>
      </p:sp>
      <p:sp>
        <p:nvSpPr>
          <p:cNvPr id="67" name="Text Placeholder 61">
            <a:extLst>
              <a:ext uri="{FF2B5EF4-FFF2-40B4-BE49-F238E27FC236}">
                <a16:creationId xmlns:a16="http://schemas.microsoft.com/office/drawing/2014/main" id="{5721F769-14C4-2B27-73CB-3AE2E25DB77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1703" y="1881544"/>
            <a:ext cx="2095491" cy="1039091"/>
          </a:xfrm>
        </p:spPr>
        <p:txBody>
          <a:bodyPr lIns="118872" tIns="91440" bIns="118872">
            <a:noAutofit/>
          </a:bodyPr>
          <a:lstStyle>
            <a:lvl3pPr algn="ctr">
              <a:defRPr/>
            </a:lvl3pPr>
          </a:lstStyle>
          <a:p>
            <a:pPr lvl="2"/>
            <a:r>
              <a:rPr lang="en-US"/>
              <a:t>Breakfast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8" name="Text Placeholder 61">
            <a:extLst>
              <a:ext uri="{FF2B5EF4-FFF2-40B4-BE49-F238E27FC236}">
                <a16:creationId xmlns:a16="http://schemas.microsoft.com/office/drawing/2014/main" id="{174141E9-7F5E-83AF-4EE4-6B2D7099209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98320" y="1870364"/>
            <a:ext cx="2138082" cy="1039091"/>
          </a:xfrm>
        </p:spPr>
        <p:txBody>
          <a:bodyPr lIns="118872" tIns="91440" bIns="118872">
            <a:noAutofit/>
          </a:bodyPr>
          <a:lstStyle>
            <a:lvl3pPr algn="ctr">
              <a:defRPr/>
            </a:lvl3pPr>
          </a:lstStyle>
          <a:p>
            <a:pPr lvl="2"/>
            <a:r>
              <a:rPr lang="en-US"/>
              <a:t>Specials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  <a:p>
            <a:pPr lvl="3"/>
            <a:r>
              <a:rPr lang="en-US"/>
              <a:t>Short Name	0.00</a:t>
            </a:r>
          </a:p>
        </p:txBody>
      </p:sp>
      <p:sp>
        <p:nvSpPr>
          <p:cNvPr id="69" name="Text Placeholder 61">
            <a:extLst>
              <a:ext uri="{FF2B5EF4-FFF2-40B4-BE49-F238E27FC236}">
                <a16:creationId xmlns:a16="http://schemas.microsoft.com/office/drawing/2014/main" id="{A00F66A9-D91B-53EC-3712-42D09E1A36D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157" y="1992915"/>
            <a:ext cx="2017059" cy="2605258"/>
          </a:xfrm>
        </p:spPr>
        <p:txBody>
          <a:bodyPr lIns="118872" tIns="91440" bIns="118872">
            <a:noAutofit/>
          </a:bodyPr>
          <a:lstStyle>
            <a:lvl3pPr algn="ctr">
              <a:defRPr/>
            </a:lvl3pPr>
          </a:lstStyle>
          <a:p>
            <a:pPr lvl="2"/>
            <a:r>
              <a:rPr lang="en-US" dirty="0"/>
              <a:t>items available all week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Sandwiches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</p:txBody>
      </p:sp>
      <p:sp>
        <p:nvSpPr>
          <p:cNvPr id="70" name="Text Placeholder 61">
            <a:extLst>
              <a:ext uri="{FF2B5EF4-FFF2-40B4-BE49-F238E27FC236}">
                <a16:creationId xmlns:a16="http://schemas.microsoft.com/office/drawing/2014/main" id="{8BE98CF0-D02F-0387-EE3D-5930AB59CFF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465370" y="6106549"/>
            <a:ext cx="2017059" cy="1472798"/>
          </a:xfrm>
        </p:spPr>
        <p:txBody>
          <a:bodyPr lIns="118872" tIns="91440" bIns="118872">
            <a:noAutofit/>
          </a:bodyPr>
          <a:lstStyle>
            <a:lvl3pPr algn="ctr">
              <a:defRPr/>
            </a:lvl3pPr>
          </a:lstStyle>
          <a:p>
            <a:pPr lvl="2"/>
            <a:r>
              <a:rPr lang="en-US" dirty="0"/>
              <a:t>Monday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Tuesday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Wednesday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Thursday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2"/>
            <a:r>
              <a:rPr lang="en-US" dirty="0"/>
              <a:t>Friday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r>
              <a:rPr lang="en-US" dirty="0"/>
              <a:t>Short Name	0.00</a:t>
            </a:r>
          </a:p>
          <a:p>
            <a:pPr lvl="3"/>
            <a:endParaRPr lang="en-US" dirty="0"/>
          </a:p>
        </p:txBody>
      </p:sp>
      <p:sp>
        <p:nvSpPr>
          <p:cNvPr id="73" name="Text Placeholder 71">
            <a:extLst>
              <a:ext uri="{FF2B5EF4-FFF2-40B4-BE49-F238E27FC236}">
                <a16:creationId xmlns:a16="http://schemas.microsoft.com/office/drawing/2014/main" id="{AF0C9974-9CC1-F6D8-547C-9C7F534B4DE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532965" y="8395855"/>
            <a:ext cx="2823882" cy="2078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4"/>
            <a:r>
              <a:rPr lang="en-US" err="1"/>
              <a:t>xyzmarketplace_dining</a:t>
            </a:r>
            <a:endParaRPr lang="en-US"/>
          </a:p>
        </p:txBody>
      </p:sp>
      <p:sp>
        <p:nvSpPr>
          <p:cNvPr id="74" name="Text Placeholder 71">
            <a:extLst>
              <a:ext uri="{FF2B5EF4-FFF2-40B4-BE49-F238E27FC236}">
                <a16:creationId xmlns:a16="http://schemas.microsoft.com/office/drawing/2014/main" id="{1239BEE0-0FA6-D1AE-F852-54836EAE77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532965" y="8645558"/>
            <a:ext cx="2823882" cy="20781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4"/>
            <a:r>
              <a:rPr lang="en-US" err="1"/>
              <a:t>eurestcafes.compass-usa.com/xyzmarketplace</a:t>
            </a:r>
            <a:endParaRPr lang="en-US"/>
          </a:p>
        </p:txBody>
      </p: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id="{F60694C0-7DF1-3DA1-6C8E-1CE53FD59E1F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740534" y="4738490"/>
            <a:ext cx="1283074" cy="474102"/>
          </a:xfrm>
        </p:spPr>
        <p:txBody>
          <a:bodyPr anchor="ctr">
            <a:normAutofit/>
          </a:bodyPr>
          <a:lstStyle>
            <a:lvl1pPr>
              <a:defRPr sz="971">
                <a:solidFill>
                  <a:schemeClr val="bg1"/>
                </a:solidFill>
              </a:defRPr>
            </a:lvl1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Insert White Label App Logo</a:t>
            </a:r>
          </a:p>
        </p:txBody>
      </p:sp>
    </p:spTree>
    <p:extLst>
      <p:ext uri="{BB962C8B-B14F-4D97-AF65-F5344CB8AC3E}">
        <p14:creationId xmlns:p14="http://schemas.microsoft.com/office/powerpoint/2010/main" val="57641009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AD9DF-4D4A-FD2D-85B7-D7FC796EBF90}"/>
              </a:ext>
            </a:extLst>
          </p:cNvPr>
          <p:cNvSpPr/>
          <p:nvPr userDrawn="1"/>
        </p:nvSpPr>
        <p:spPr>
          <a:xfrm>
            <a:off x="201705" y="8308147"/>
            <a:ext cx="4235824" cy="6215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sz="1588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8294D6-6A14-F708-2E95-12A08092E616}"/>
              </a:ext>
            </a:extLst>
          </p:cNvPr>
          <p:cNvSpPr/>
          <p:nvPr userDrawn="1"/>
        </p:nvSpPr>
        <p:spPr>
          <a:xfrm>
            <a:off x="1315122" y="8308147"/>
            <a:ext cx="3122407" cy="6215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sz="1588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7EF06-DB8E-F2C7-FED3-08F826045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0366" y="2705043"/>
            <a:ext cx="3827163" cy="1717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15" descr="A black and white sign&#10;&#10;Description automatically generated with medium confidence">
            <a:extLst>
              <a:ext uri="{FF2B5EF4-FFF2-40B4-BE49-F238E27FC236}">
                <a16:creationId xmlns:a16="http://schemas.microsoft.com/office/drawing/2014/main" id="{DE23F62F-17F3-8E0B-4534-604A912A60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3370" y="8413405"/>
            <a:ext cx="930088" cy="415636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978E081E-9E44-122F-F0FC-6F414F65D0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21881" y="8428750"/>
            <a:ext cx="134471" cy="138545"/>
          </a:xfrm>
          <a:prstGeom prst="rect">
            <a:avLst/>
          </a:prstGeom>
        </p:spPr>
      </p:pic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D62FB90C-E163-9AD5-FE82-07A0C8999C6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21881" y="8679234"/>
            <a:ext cx="134471" cy="13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3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ransition/>
  <p:txStyles>
    <p:titleStyle>
      <a:defPPr/>
      <a:lvl1pPr algn="l" defTabSz="1183431" rtl="0" eaLnBrk="1" latinLnBrk="0" hangingPunct="1">
        <a:lnSpc>
          <a:spcPct val="90000"/>
        </a:lnSpc>
        <a:spcBef>
          <a:spcPct val="0"/>
        </a:spcBef>
        <a:buNone/>
        <a:defRPr sz="56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1183431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1765" b="1" i="0" kern="1200" cap="all" baseline="0">
          <a:solidFill>
            <a:schemeClr val="tx1"/>
          </a:solidFill>
          <a:latin typeface="Barlow Semi Condensed" pitchFamily="2" charset="77"/>
          <a:ea typeface="+mn-ea"/>
          <a:cs typeface="+mn-cs"/>
        </a:defRPr>
      </a:lvl1pPr>
      <a:lvl2pPr marL="0" indent="0" algn="r" defTabSz="1183431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1235" b="0" i="0" kern="1200">
          <a:solidFill>
            <a:schemeClr val="tx1"/>
          </a:solidFill>
          <a:latin typeface="Barlow Semi Condensed" pitchFamily="2" charset="77"/>
          <a:ea typeface="+mn-ea"/>
          <a:cs typeface="+mn-cs"/>
        </a:defRPr>
      </a:lvl2pPr>
      <a:lvl3pPr marL="0" indent="0" algn="ctr" defTabSz="1183431" rtl="0" eaLnBrk="1" latinLnBrk="0" hangingPunct="1">
        <a:lnSpc>
          <a:spcPct val="90000"/>
        </a:lnSpc>
        <a:spcBef>
          <a:spcPct val="0"/>
        </a:spcBef>
        <a:spcAft>
          <a:spcPts val="88"/>
        </a:spcAft>
        <a:buFont typeface="Arial" panose="020B0604020202020204" pitchFamily="34" charset="0"/>
        <a:buNone/>
        <a:defRPr sz="971" b="1" i="0" kern="1200" cap="all" baseline="0">
          <a:solidFill>
            <a:schemeClr val="tx1"/>
          </a:solidFill>
          <a:latin typeface="Barlow Semi Condensed" pitchFamily="2" charset="77"/>
          <a:ea typeface="+mn-ea"/>
          <a:cs typeface="+mn-cs"/>
        </a:defRPr>
      </a:lvl3pPr>
      <a:lvl4pPr marL="0" indent="0" algn="l" defTabSz="1183431" rtl="0" eaLnBrk="1" latinLnBrk="0" hangingPunct="1">
        <a:lnSpc>
          <a:spcPct val="90000"/>
        </a:lnSpc>
        <a:spcBef>
          <a:spcPct val="0"/>
        </a:spcBef>
        <a:spcAft>
          <a:spcPts val="353"/>
        </a:spcAft>
        <a:buFont typeface="Arial" panose="020B0604020202020204" pitchFamily="34" charset="0"/>
        <a:buNone/>
        <a:tabLst>
          <a:tab pos="3625296" algn="r"/>
          <a:tab pos="3677127" algn="r"/>
        </a:tabLst>
        <a:defRPr sz="794" b="0" i="0" kern="1200">
          <a:solidFill>
            <a:schemeClr val="tx1"/>
          </a:solidFill>
          <a:latin typeface="Barlow Semi Condensed" pitchFamily="2" charset="77"/>
          <a:ea typeface="+mn-ea"/>
          <a:cs typeface="+mn-cs"/>
        </a:defRPr>
      </a:lvl4pPr>
      <a:lvl5pPr marL="0" indent="0" algn="l" defTabSz="1183431" rtl="0" eaLnBrk="1" latinLnBrk="0" hangingPunct="1">
        <a:lnSpc>
          <a:spcPct val="90000"/>
        </a:lnSpc>
        <a:spcBef>
          <a:spcPct val="0"/>
        </a:spcBef>
        <a:spcAft>
          <a:spcPts val="353"/>
        </a:spcAft>
        <a:buFont typeface="Arial" panose="020B0604020202020204" pitchFamily="34" charset="0"/>
        <a:buNone/>
        <a:tabLst>
          <a:tab pos="3625296" algn="r"/>
          <a:tab pos="3677127" algn="r"/>
        </a:tabLst>
        <a:defRPr sz="794" b="0" i="0" kern="1200">
          <a:solidFill>
            <a:schemeClr val="tx1"/>
          </a:solidFill>
          <a:latin typeface="Barlow Semi Condensed" pitchFamily="2" charset="77"/>
          <a:ea typeface="+mn-ea"/>
          <a:cs typeface="+mn-cs"/>
        </a:defRPr>
      </a:lvl5pPr>
      <a:lvl6pPr marL="3254436" indent="-295858" algn="l" defTabSz="1183431" rtl="0" eaLnBrk="1" latinLnBrk="0" hangingPunct="1">
        <a:lnSpc>
          <a:spcPct val="90000"/>
        </a:lnSpc>
        <a:spcBef>
          <a:spcPts val="647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6pPr>
      <a:lvl7pPr marL="3846151" indent="-295858" algn="l" defTabSz="1183431" rtl="0" eaLnBrk="1" latinLnBrk="0" hangingPunct="1">
        <a:lnSpc>
          <a:spcPct val="90000"/>
        </a:lnSpc>
        <a:spcBef>
          <a:spcPts val="647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7pPr>
      <a:lvl8pPr marL="4437867" indent="-295858" algn="l" defTabSz="1183431" rtl="0" eaLnBrk="1" latinLnBrk="0" hangingPunct="1">
        <a:lnSpc>
          <a:spcPct val="90000"/>
        </a:lnSpc>
        <a:spcBef>
          <a:spcPts val="647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8pPr>
      <a:lvl9pPr marL="5029583" indent="-295858" algn="l" defTabSz="1183431" rtl="0" eaLnBrk="1" latinLnBrk="0" hangingPunct="1">
        <a:lnSpc>
          <a:spcPct val="90000"/>
        </a:lnSpc>
        <a:spcBef>
          <a:spcPts val="647"/>
        </a:spcBef>
        <a:buFont typeface="Arial" panose="020B0604020202020204" pitchFamily="34" charset="0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1pPr>
      <a:lvl2pPr marL="591715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2pPr>
      <a:lvl3pPr marL="1183431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775147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4pPr>
      <a:lvl5pPr marL="2366862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5pPr>
      <a:lvl6pPr marL="2958578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6pPr>
      <a:lvl7pPr marL="3550293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7pPr>
      <a:lvl8pPr marL="4142009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8pPr>
      <a:lvl9pPr marL="4733725" algn="l" defTabSz="1183431" rtl="0" eaLnBrk="1" latinLnBrk="0" hangingPunct="1">
        <a:defRPr sz="23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urestcafes.compass-usa.com/jnj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2AEEC8D-D035-2948-E18F-AC770F7D7A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19913" y="1743200"/>
            <a:ext cx="2036380" cy="413315"/>
          </a:xfrm>
        </p:spPr>
        <p:txBody>
          <a:bodyPr>
            <a:normAutofit fontScale="85000" lnSpcReduction="10000"/>
          </a:bodyPr>
          <a:lstStyle>
            <a:defPPr/>
          </a:lstStyle>
          <a:p>
            <a:r>
              <a:rPr lang="en-US" dirty="0">
                <a:latin typeface="Barlow Semi Condensed" pitchFamily="2" charset="77"/>
              </a:rPr>
              <a:t>Available Everyday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EE95724-D093-9E2C-B698-5B98F6DD82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16200000">
            <a:off x="-229935" y="2343394"/>
            <a:ext cx="1148198" cy="401158"/>
          </a:xfrm>
        </p:spPr>
        <p:txBody>
          <a:bodyPr/>
          <a:lstStyle>
            <a:defPPr/>
          </a:lstStyle>
          <a:p>
            <a:r>
              <a:rPr lang="en-US" dirty="0"/>
              <a:t>Mon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ACF0DAA7-7E95-BA8E-35C0-A7893662A0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16200000">
            <a:off x="-231231" y="3582371"/>
            <a:ext cx="1167188" cy="401158"/>
          </a:xfrm>
        </p:spPr>
        <p:txBody>
          <a:bodyPr/>
          <a:lstStyle>
            <a:defPPr/>
          </a:lstStyle>
          <a:p>
            <a:r>
              <a:rPr lang="en-US" dirty="0"/>
              <a:t>Tues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0EB66809-7ACE-58D3-DEF9-5456A2ADA23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16200000">
            <a:off x="-303583" y="4925748"/>
            <a:ext cx="1281515" cy="401158"/>
          </a:xfrm>
        </p:spPr>
        <p:txBody>
          <a:bodyPr/>
          <a:lstStyle>
            <a:defPPr/>
          </a:lstStyle>
          <a:p>
            <a:r>
              <a:rPr lang="en-US" dirty="0"/>
              <a:t>Wed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A8B900D0-1652-179A-A470-24CAF171BE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218759" y="6257975"/>
            <a:ext cx="1141792" cy="401158"/>
          </a:xfrm>
        </p:spPr>
        <p:txBody>
          <a:bodyPr/>
          <a:lstStyle>
            <a:defPPr/>
          </a:lstStyle>
          <a:p>
            <a:r>
              <a:rPr lang="en-US" dirty="0"/>
              <a:t>Thurs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5EB4D02A-D553-C2EF-6D7E-031CEDD60B8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rot="16200000">
            <a:off x="-210375" y="7473115"/>
            <a:ext cx="1141792" cy="401158"/>
          </a:xfrm>
        </p:spPr>
        <p:txBody>
          <a:bodyPr/>
          <a:lstStyle>
            <a:defPPr/>
          </a:lstStyle>
          <a:p>
            <a:r>
              <a:rPr lang="en-US" dirty="0"/>
              <a:t>Fri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9C227029-F435-E897-6D07-8F0B2882AA4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629573" y="2250547"/>
            <a:ext cx="2029564" cy="3059573"/>
          </a:xfrm>
        </p:spPr>
        <p:txBody>
          <a:bodyPr tIns="118872" rIns="118872" anchor="ctr" anchorCtr="0"/>
          <a:lstStyle>
            <a:defPPr/>
          </a:lstStyle>
          <a:p>
            <a:pPr>
              <a:spcBef>
                <a:spcPts val="0"/>
              </a:spcBef>
            </a:pPr>
            <a:r>
              <a:rPr lang="en-US" sz="1200" dirty="0">
                <a:solidFill>
                  <a:srgbClr val="BB3E96"/>
                </a:solidFill>
                <a:latin typeface="Barlow Semi Condensed" panose="00000506000000000000" pitchFamily="2" charset="0"/>
                <a:ea typeface="MS Mincho"/>
                <a:cs typeface="Times New Roman" panose="02020603050405020304" pitchFamily="18" charset="0"/>
              </a:rPr>
              <a:t>Breakfast </a:t>
            </a:r>
          </a:p>
          <a:p>
            <a:pPr>
              <a:spcBef>
                <a:spcPts val="0"/>
              </a:spcBef>
            </a:pPr>
            <a:endParaRPr lang="en-US" sz="1200" dirty="0">
              <a:solidFill>
                <a:srgbClr val="BB3E96"/>
              </a:solidFill>
              <a:latin typeface="Barlow Semi Condensed" panose="00000506000000000000" pitchFamily="2" charset="0"/>
              <a:ea typeface="MS Mincho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ea typeface="MS Mincho"/>
                <a:cs typeface="Times New Roman" panose="02020603050405020304" pitchFamily="18" charset="0"/>
              </a:rPr>
              <a:t>Variety of fruit cups</a:t>
            </a:r>
          </a:p>
          <a:p>
            <a:pPr>
              <a:spcBef>
                <a:spcPts val="0"/>
              </a:spcBef>
            </a:pPr>
            <a:r>
              <a:rPr lang="en-US" sz="1100" dirty="0">
                <a:latin typeface="Barlow Semi Condensed" panose="00000506000000000000" pitchFamily="2" charset="0"/>
                <a:ea typeface="MS Mincho"/>
                <a:cs typeface="Times New Roman" panose="02020603050405020304" pitchFamily="18" charset="0"/>
              </a:rPr>
              <a:t> yogurt parfait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100" dirty="0">
              <a:solidFill>
                <a:srgbClr val="BB3E96"/>
              </a:solidFill>
              <a:latin typeface="Barlow Semi Condensed" panose="00000506000000000000" pitchFamily="2" charset="0"/>
              <a:ea typeface="MS Mincho"/>
              <a:cs typeface="Times New Roman" panose="02020603050405020304" pitchFamily="18" charset="0"/>
            </a:endParaRPr>
          </a:p>
          <a:p>
            <a:r>
              <a:rPr lang="en-US" sz="1100" dirty="0">
                <a:solidFill>
                  <a:srgbClr val="BB3E96"/>
                </a:solidFill>
                <a:latin typeface="Barlow Semi Condensed" panose="00000506000000000000" pitchFamily="2" charset="0"/>
                <a:ea typeface="MS Mincho"/>
                <a:cs typeface="Times New Roman" panose="02020603050405020304" pitchFamily="18" charset="0"/>
              </a:rPr>
              <a:t>Lunch entrees/salads/sides</a:t>
            </a:r>
            <a:endParaRPr lang="en-US" sz="1100" dirty="0">
              <a:latin typeface="Barlow Semi Condensed" panose="00000506000000000000" pitchFamily="2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cs typeface="Times New Roman" panose="02020603050405020304" pitchFamily="18" charset="0"/>
              </a:rPr>
              <a:t>Chicken Caeser salad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cs typeface="Times New Roman" panose="02020603050405020304" pitchFamily="18" charset="0"/>
              </a:rPr>
              <a:t>Garden salad (v)</a:t>
            </a:r>
          </a:p>
          <a:p>
            <a:endParaRPr lang="en-US" sz="1100" dirty="0">
              <a:latin typeface="Barlow Semi Condensed" panose="00000506000000000000" pitchFamily="2" charset="0"/>
              <a:cs typeface="Times New Roman" panose="02020603050405020304" pitchFamily="18" charset="0"/>
            </a:endParaRPr>
          </a:p>
          <a:p>
            <a:endParaRPr lang="en-US" sz="1100" dirty="0">
              <a:latin typeface="Barlow Semi Condensed" panose="00000506000000000000" pitchFamily="2" charset="0"/>
              <a:cs typeface="Times New Roman" panose="02020603050405020304" pitchFamily="18" charset="0"/>
            </a:endParaRPr>
          </a:p>
          <a:p>
            <a:r>
              <a:rPr lang="en-US" sz="1100" dirty="0">
                <a:solidFill>
                  <a:srgbClr val="BB3E96"/>
                </a:solidFill>
                <a:latin typeface="Barlow Semi Condensed" panose="00000506000000000000" pitchFamily="2" charset="0"/>
                <a:cs typeface="Times New Roman" panose="02020603050405020304" pitchFamily="18" charset="0"/>
              </a:rPr>
              <a:t>Snacks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cs typeface="Times New Roman" panose="02020603050405020304" pitchFamily="18" charset="0"/>
              </a:rPr>
              <a:t>Fruit and cheese snack box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100" dirty="0">
                <a:latin typeface="Barlow Semi Condensed" panose="00000506000000000000" pitchFamily="2" charset="0"/>
                <a:cs typeface="Times New Roman" panose="02020603050405020304" pitchFamily="18" charset="0"/>
              </a:rPr>
              <a:t>Hummus</a:t>
            </a:r>
          </a:p>
          <a:p>
            <a:pPr lvl="2" algn="l"/>
            <a:endParaRPr lang="en-US" sz="1000" b="0" cap="none" dirty="0">
              <a:latin typeface="Barlow Semi Condensed" panose="00000506000000000000" pitchFamily="2" charset="0"/>
              <a:cs typeface="Arial" panose="020B0604020202020204" pitchFamily="34" charset="0"/>
            </a:endParaRP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154B8D51-146D-7D91-B652-CEA54E069E4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25000" lnSpcReduction="20000"/>
          </a:bodyPr>
          <a:lstStyle>
            <a:defPPr/>
          </a:lstStyle>
          <a:p>
            <a:pPr lvl="3"/>
            <a:r>
              <a:rPr lang="en-US" sz="4400" dirty="0"/>
              <a:t>eurest_v.i.p_pr</a:t>
            </a:r>
          </a:p>
          <a:p>
            <a:pPr lvl="3"/>
            <a:endParaRPr lang="en-US" sz="1059" dirty="0"/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BAD2379B-0A49-A041-AF4E-C3DF2F36F4F7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540222" y="8631044"/>
            <a:ext cx="2823882" cy="207818"/>
          </a:xfrm>
        </p:spPr>
        <p:txBody>
          <a:bodyPr>
            <a:normAutofit lnSpcReduction="10000"/>
          </a:bodyPr>
          <a:lstStyle>
            <a:defPPr/>
          </a:lstStyle>
          <a:p>
            <a:pPr lvl="3"/>
            <a:r>
              <a:rPr lang="en-US" sz="882" dirty="0">
                <a:latin typeface="Barlow Semi Condensed" panose="00000506000000000000" pitchFamily="2" charset="0"/>
                <a:cs typeface="Arial" panose="020B0604020202020204" pitchFamily="34" charset="0"/>
              </a:rPr>
              <a:t>Website: </a:t>
            </a:r>
            <a:r>
              <a:rPr lang="en-US" sz="882" u="sng" dirty="0">
                <a:latin typeface="Barlow Semi Condensed" panose="00000506000000000000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http://eurestcafes.compass-usa.com/jnj</a:t>
            </a:r>
            <a:endParaRPr lang="en-US" sz="882" dirty="0">
              <a:latin typeface="Barlow Semi Condensed" panose="00000506000000000000" pitchFamily="2" charset="0"/>
            </a:endParaRPr>
          </a:p>
        </p:txBody>
      </p:sp>
      <p:pic>
        <p:nvPicPr>
          <p:cNvPr id="61" name="Picture 1" descr="Asset 3">
            <a:extLst>
              <a:ext uri="{FF2B5EF4-FFF2-40B4-BE49-F238E27FC236}">
                <a16:creationId xmlns:a16="http://schemas.microsoft.com/office/drawing/2014/main" id="{7FFDA583-AE4E-40FD-95C5-C59AC95A2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28"/>
          <a:stretch/>
        </p:blipFill>
        <p:spPr bwMode="auto">
          <a:xfrm>
            <a:off x="3522331" y="164741"/>
            <a:ext cx="520086" cy="39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4B35BE18-C9AF-42A9-B985-AFF29860BAB4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3725055" y="171191"/>
            <a:ext cx="1101777" cy="94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35" dirty="0">
                <a:latin typeface="Barlow Semi Condensed" panose="00000506000000000000" pitchFamily="2" charset="0"/>
                <a:cs typeface="Arial" panose="020B0604020202020204" pitchFamily="34" charset="0"/>
              </a:rPr>
              <a:t>All menu items fit Healthy Eating guidelines!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0720278-52E2-4D11-BBE8-FCCE955F643D}"/>
              </a:ext>
            </a:extLst>
          </p:cNvPr>
          <p:cNvSpPr txBox="1"/>
          <p:nvPr/>
        </p:nvSpPr>
        <p:spPr>
          <a:xfrm>
            <a:off x="4662808" y="1206309"/>
            <a:ext cx="1975597" cy="235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27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Barlow Semi Condensed" panose="00000506000000000000" pitchFamily="2" charset="0"/>
                <a:cs typeface="Arial" panose="020B0604020202020204" pitchFamily="34" charset="0"/>
              </a:rPr>
              <a:t>(</a:t>
            </a:r>
            <a:r>
              <a:rPr lang="en-US" sz="927" dirty="0">
                <a:solidFill>
                  <a:srgbClr val="FFFFFF">
                    <a:lumMod val="50000"/>
                  </a:srgbClr>
                </a:solidFill>
                <a:latin typeface="Barlow Semi Condensed" panose="00000506000000000000" pitchFamily="2" charset="0"/>
                <a:cs typeface="Arial" panose="020B0604020202020204" pitchFamily="34" charset="0"/>
              </a:rPr>
              <a:t>Digna Rosado</a:t>
            </a:r>
            <a:r>
              <a:rPr kumimoji="0" lang="en-US" sz="927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Barlow Semi Condensed" panose="00000506000000000000" pitchFamily="2" charset="0"/>
                <a:cs typeface="Arial" panose="020B0604020202020204" pitchFamily="34" charset="0"/>
              </a:rPr>
              <a:t>)– (</a:t>
            </a:r>
            <a:r>
              <a:rPr lang="en-US" sz="927" dirty="0">
                <a:solidFill>
                  <a:srgbClr val="FFFFFF">
                    <a:lumMod val="50000"/>
                  </a:srgbClr>
                </a:solidFill>
                <a:latin typeface="Barlow Semi Condensed" panose="00000506000000000000" pitchFamily="2" charset="0"/>
                <a:cs typeface="Arial" panose="020B0604020202020204" pitchFamily="34" charset="0"/>
              </a:rPr>
              <a:t>787</a:t>
            </a:r>
            <a:r>
              <a:rPr kumimoji="0" lang="en-US" sz="927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Barlow Semi Condensed" panose="00000506000000000000" pitchFamily="2" charset="0"/>
                <a:cs typeface="Arial" panose="020B0604020202020204" pitchFamily="34" charset="0"/>
              </a:rPr>
              <a:t>) 962-5212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929E74E8-C86C-615F-0188-F1D07A6EE8F8}"/>
              </a:ext>
            </a:extLst>
          </p:cNvPr>
          <p:cNvSpPr txBox="1">
            <a:spLocks/>
          </p:cNvSpPr>
          <p:nvPr/>
        </p:nvSpPr>
        <p:spPr>
          <a:xfrm>
            <a:off x="3859306" y="819998"/>
            <a:ext cx="2998694" cy="414221"/>
          </a:xfrm>
          <a:prstGeom prst="rect">
            <a:avLst/>
          </a:prstGeom>
        </p:spPr>
        <p:txBody>
          <a:bodyPr vert="horz" lIns="91440" tIns="45720" rIns="45720" bIns="45720" rtlCol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Breakfast 7:00 am – 9:15 am</a:t>
            </a:r>
          </a:p>
          <a:p>
            <a:pPr lvl="1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Lunch 10:30 am – 1:30 pm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F1D224D-1934-C999-9D2F-50C66037E2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3150" y="189130"/>
            <a:ext cx="1974849" cy="267039"/>
          </a:xfrm>
        </p:spPr>
        <p:txBody>
          <a:bodyPr wrap="none" rIns="91440"/>
          <a:lstStyle/>
          <a:p>
            <a:r>
              <a:rPr lang="en-US" sz="1400" dirty="0" err="1"/>
              <a:t>J&amp;j</a:t>
            </a:r>
            <a:r>
              <a:rPr lang="en-US" sz="1400" dirty="0"/>
              <a:t> </a:t>
            </a:r>
            <a:r>
              <a:rPr lang="en-US" sz="1400" dirty="0" err="1"/>
              <a:t>manati</a:t>
            </a:r>
            <a:r>
              <a:rPr lang="en-US" sz="1400" dirty="0"/>
              <a:t> marketplace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EDCC71-865D-642B-7136-FB51C170FF30}"/>
              </a:ext>
            </a:extLst>
          </p:cNvPr>
          <p:cNvSpPr/>
          <p:nvPr/>
        </p:nvSpPr>
        <p:spPr>
          <a:xfrm>
            <a:off x="4654781" y="6693408"/>
            <a:ext cx="1983624" cy="22614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D7DCDDC1-5763-114A-EDBF-A5A8D867057B}"/>
              </a:ext>
            </a:extLst>
          </p:cNvPr>
          <p:cNvSpPr txBox="1">
            <a:spLocks/>
          </p:cNvSpPr>
          <p:nvPr/>
        </p:nvSpPr>
        <p:spPr>
          <a:xfrm>
            <a:off x="4629573" y="6312241"/>
            <a:ext cx="2017059" cy="40341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098" name="Picture 3">
            <a:extLst>
              <a:ext uri="{FF2B5EF4-FFF2-40B4-BE49-F238E27FC236}">
                <a16:creationId xmlns:a16="http://schemas.microsoft.com/office/drawing/2014/main" id="{C261D0A3-E596-60BB-F137-F97577C70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041" y="565531"/>
            <a:ext cx="1537496" cy="20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51">
            <a:extLst>
              <a:ext uri="{FF2B5EF4-FFF2-40B4-BE49-F238E27FC236}">
                <a16:creationId xmlns:a16="http://schemas.microsoft.com/office/drawing/2014/main" id="{1C3E733F-6380-1423-97E1-56D51304C087}"/>
              </a:ext>
            </a:extLst>
          </p:cNvPr>
          <p:cNvSpPr txBox="1">
            <a:spLocks/>
          </p:cNvSpPr>
          <p:nvPr/>
        </p:nvSpPr>
        <p:spPr>
          <a:xfrm>
            <a:off x="484161" y="1983994"/>
            <a:ext cx="4051528" cy="1265043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16" name="Text Placeholder 51">
            <a:extLst>
              <a:ext uri="{FF2B5EF4-FFF2-40B4-BE49-F238E27FC236}">
                <a16:creationId xmlns:a16="http://schemas.microsoft.com/office/drawing/2014/main" id="{9E6C8253-5DD3-A899-041A-0BFDE64192CF}"/>
              </a:ext>
            </a:extLst>
          </p:cNvPr>
          <p:cNvSpPr txBox="1">
            <a:spLocks/>
          </p:cNvSpPr>
          <p:nvPr/>
        </p:nvSpPr>
        <p:spPr>
          <a:xfrm>
            <a:off x="537487" y="3237097"/>
            <a:ext cx="3882112" cy="1210731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Sabor D’Aqui – 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highlight>
                  <a:srgbClr val="FFFF00"/>
                </a:highlight>
                <a:uLnTx/>
                <a:uFillTx/>
                <a:latin typeface="Barlow Semi Condensed" panose="00000506000000000000" pitchFamily="2" charset="0"/>
                <a:cs typeface="Arial"/>
              </a:rPr>
              <a:t>Back to School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– estofado de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pavo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corned beef, arroz con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maiz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h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abichuelas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g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uisadas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zanahorias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con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habichuelas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tiernas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papas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majadas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platanos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maduros,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melocotones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en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almibar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sancocho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pechugas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a la plancha, hot dogs </a:t>
            </a:r>
            <a:endParaRPr kumimoji="0" lang="en-PR" sz="16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"/>
              <a:cs typeface="Arial"/>
            </a:endParaRPr>
          </a:p>
          <a:p>
            <a:pPr algn="l">
              <a:defRPr/>
            </a:pPr>
            <a:endParaRPr lang="en-US" sz="1100" b="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19" name="Text Placeholder 51">
            <a:extLst>
              <a:ext uri="{FF2B5EF4-FFF2-40B4-BE49-F238E27FC236}">
                <a16:creationId xmlns:a16="http://schemas.microsoft.com/office/drawing/2014/main" id="{BDE5E1E9-F25D-84C4-9DA9-869DABE68473}"/>
              </a:ext>
            </a:extLst>
          </p:cNvPr>
          <p:cNvSpPr txBox="1">
            <a:spLocks/>
          </p:cNvSpPr>
          <p:nvPr/>
        </p:nvSpPr>
        <p:spPr>
          <a:xfrm>
            <a:off x="537487" y="4502140"/>
            <a:ext cx="4007874" cy="1398042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Thompson Hospitality – </a:t>
            </a: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Pollo Char Siu al Estilo Cantone</a:t>
            </a:r>
          </a:p>
          <a:p>
            <a:pPr lvl="0" algn="l">
              <a:defRPr/>
            </a:pPr>
            <a:r>
              <a:rPr lang="en-US" sz="110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 </a:t>
            </a:r>
            <a:r>
              <a:rPr kumimoji="0" lang="en-US" sz="1100" b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  </a:t>
            </a:r>
            <a:endParaRPr lang="es-PR" sz="1000" b="0" cap="none" dirty="0">
              <a:solidFill>
                <a:srgbClr val="54565B"/>
              </a:solidFill>
              <a:latin typeface="Barlow Condensed" panose="00000506000000000000" pitchFamily="2" charset="0"/>
            </a:endParaRPr>
          </a:p>
          <a:p>
            <a:pPr marL="0" marR="0" lvl="0" indent="0" algn="l" defTabSz="118343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Sabor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D’Aqui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 –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papa de papa,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arro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z con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habichuelas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pechuga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en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salsa de ajo, arroz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blanco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habichuelas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rojas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vegetales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rostizados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caderas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encebollada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arroz integral con cranberry, asopao de pollo </a:t>
            </a:r>
            <a:endParaRPr kumimoji="0" lang="en-PR" sz="16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"/>
              <a:cs typeface="Arial"/>
            </a:endParaRPr>
          </a:p>
          <a:p>
            <a:pPr marL="0" marR="0" lvl="0" indent="0" algn="l" defTabSz="118343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22" name="Text Placeholder 51">
            <a:extLst>
              <a:ext uri="{FF2B5EF4-FFF2-40B4-BE49-F238E27FC236}">
                <a16:creationId xmlns:a16="http://schemas.microsoft.com/office/drawing/2014/main" id="{AF339700-7733-9388-4D20-11A1F0047173}"/>
              </a:ext>
            </a:extLst>
          </p:cNvPr>
          <p:cNvSpPr txBox="1">
            <a:spLocks/>
          </p:cNvSpPr>
          <p:nvPr/>
        </p:nvSpPr>
        <p:spPr>
          <a:xfrm>
            <a:off x="507120" y="6148050"/>
            <a:ext cx="4051528" cy="1265043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26" name="Text Placeholder 51">
            <a:extLst>
              <a:ext uri="{FF2B5EF4-FFF2-40B4-BE49-F238E27FC236}">
                <a16:creationId xmlns:a16="http://schemas.microsoft.com/office/drawing/2014/main" id="{E65F0810-E60E-6A99-39BE-3BE0D4F3071C}"/>
              </a:ext>
            </a:extLst>
          </p:cNvPr>
          <p:cNvSpPr txBox="1">
            <a:spLocks/>
          </p:cNvSpPr>
          <p:nvPr/>
        </p:nvSpPr>
        <p:spPr>
          <a:xfrm>
            <a:off x="500805" y="5623890"/>
            <a:ext cx="4190340" cy="1522546"/>
          </a:xfrm>
          <a:prstGeom prst="rect">
            <a:avLst/>
          </a:prstGeom>
        </p:spPr>
        <p:txBody>
          <a:bodyPr vert="horz" lIns="118872" tIns="118872" rIns="118872" bIns="118872" rtlCol="0" anchor="ctr" anchorCtr="0">
            <a:noAutofit/>
          </a:bodyPr>
          <a:lstStyle>
            <a:defPPr>
              <a:defRPr/>
            </a:defPPr>
            <a:lvl1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765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1pPr>
            <a:lvl2pPr marL="0" indent="0" algn="r" defTabSz="1183431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1235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2pPr>
            <a:lvl3pPr marL="0" indent="0" algn="ctr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88"/>
              </a:spcAft>
              <a:buFont typeface="Arial" panose="020B0604020202020204" pitchFamily="34" charset="0"/>
              <a:buNone/>
              <a:defRPr sz="971" b="1" i="0" kern="1200" cap="all" baseline="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3pPr>
            <a:lvl4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4pPr>
            <a:lvl5pPr marL="0" indent="0" algn="l" defTabSz="1183431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353"/>
              </a:spcAft>
              <a:buFont typeface="Arial" panose="020B0604020202020204" pitchFamily="34" charset="0"/>
              <a:buNone/>
              <a:tabLst>
                <a:tab pos="3625296" algn="r"/>
                <a:tab pos="3677127" algn="r"/>
              </a:tabLst>
              <a:defRPr sz="794" b="0" i="0" kern="1200">
                <a:solidFill>
                  <a:schemeClr val="tx1"/>
                </a:solidFill>
                <a:latin typeface="Barlow Semi Condensed" pitchFamily="2" charset="77"/>
                <a:ea typeface="+mn-ea"/>
                <a:cs typeface="+mn-cs"/>
              </a:defRPr>
            </a:lvl5pPr>
            <a:lvl6pPr marL="3254436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6151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37867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29583" indent="-295858" algn="l" defTabSz="1183431" rtl="0" eaLnBrk="1" latinLnBrk="0" hangingPunct="1">
              <a:lnSpc>
                <a:spcPct val="90000"/>
              </a:lnSpc>
              <a:spcBef>
                <a:spcPts val="647"/>
              </a:spcBef>
              <a:buFont typeface="Arial" panose="020B0604020202020204" pitchFamily="34" charset="0"/>
              <a:buChar char="•"/>
              <a:defRPr sz="23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05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Streat eats: 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Birrias Bao Buns </a:t>
            </a:r>
            <a:r>
              <a:rPr lang="en-US" sz="1050" cap="none" dirty="0">
                <a:solidFill>
                  <a:srgbClr val="54565B"/>
                </a:solidFill>
                <a:latin typeface="Barlow Semi Condensed" panose="00000506000000000000" pitchFamily="2" charset="0"/>
              </a:rPr>
              <a:t> </a:t>
            </a:r>
            <a:r>
              <a:rPr lang="en-US" sz="1050" b="0" i="1" cap="none" dirty="0">
                <a:solidFill>
                  <a:srgbClr val="54565B"/>
                </a:solidFill>
                <a:highlight>
                  <a:srgbClr val="FFFF00"/>
                </a:highlight>
                <a:latin typeface="Barlow Semi Condensed" panose="00000506000000000000" pitchFamily="2" charset="0"/>
              </a:rPr>
              <a:t> </a:t>
            </a:r>
          </a:p>
          <a:p>
            <a:pPr algn="l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s-PR" sz="800" b="0" i="1" cap="none" dirty="0">
                <a:solidFill>
                  <a:srgbClr val="54565B"/>
                </a:solidFill>
                <a:highlight>
                  <a:srgbClr val="FFFF00"/>
                </a:highlight>
                <a:latin typeface="Barlow Semi Condensed" panose="00000506000000000000" pitchFamily="2" charset="0"/>
              </a:rPr>
              <a:t> </a:t>
            </a:r>
            <a:endParaRPr lang="en-PR" sz="1000" b="0" i="1" cap="none" dirty="0">
              <a:highlight>
                <a:srgbClr val="FFFF00"/>
              </a:highlight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Sabor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D’Aqui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 – 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arroz oriental, lo main de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vegetales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pollo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agridulce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Mongolian beef, arroz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blanco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habichuelas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rositas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sopa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de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fideo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y jamon,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vegetales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salteados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yautia, </a:t>
            </a:r>
            <a:r>
              <a:rPr lang="en-US" sz="1050" b="0" cap="none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pechuga</a:t>
            </a:r>
            <a:r>
              <a:rPr lang="en-US" sz="1050" b="0" cap="none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a la plancha </a:t>
            </a:r>
            <a:endParaRPr kumimoji="0" lang="en-P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cs typeface="Arial"/>
            </a:endParaRPr>
          </a:p>
          <a:p>
            <a:pPr algn="l">
              <a:defRPr/>
            </a:pPr>
            <a:endParaRPr lang="en-US" sz="1100" cap="none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AC0A3B-6C10-5A05-8B7E-89DEC3BD5146}"/>
              </a:ext>
            </a:extLst>
          </p:cNvPr>
          <p:cNvSpPr txBox="1"/>
          <p:nvPr/>
        </p:nvSpPr>
        <p:spPr>
          <a:xfrm>
            <a:off x="584446" y="7102798"/>
            <a:ext cx="3835153" cy="915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Barlow Condensed" panose="00000506000000000000" pitchFamily="2" charset="0"/>
              </a:rPr>
              <a:t>Piccola </a:t>
            </a:r>
            <a:r>
              <a:rPr lang="en-US" sz="1100" b="1" dirty="0" err="1">
                <a:solidFill>
                  <a:schemeClr val="tx1">
                    <a:lumMod val="75000"/>
                  </a:schemeClr>
                </a:solidFill>
                <a:latin typeface="Barlow Condensed" panose="00000506000000000000" pitchFamily="2" charset="0"/>
              </a:rPr>
              <a:t>italia</a:t>
            </a: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Barlow Condensed" panose="00000506000000000000" pitchFamily="2" charset="0"/>
              </a:rPr>
              <a:t> : </a:t>
            </a:r>
            <a:r>
              <a:rPr lang="en-US" sz="1100" dirty="0">
                <a:solidFill>
                  <a:schemeClr val="tx1">
                    <a:lumMod val="75000"/>
                  </a:schemeClr>
                </a:solidFill>
                <a:latin typeface="Barlow Condensed" panose="00000506000000000000" pitchFamily="2" charset="0"/>
              </a:rPr>
              <a:t>pizza station </a:t>
            </a: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Barlow Condensed" panose="00000506000000000000" pitchFamily="2" charset="0"/>
              </a:rPr>
              <a:t> </a:t>
            </a:r>
            <a:r>
              <a:rPr lang="en-US" sz="1100" dirty="0">
                <a:solidFill>
                  <a:schemeClr val="tx1">
                    <a:lumMod val="75000"/>
                  </a:schemeClr>
                </a:solidFill>
                <a:latin typeface="Barlow Condensed" panose="00000506000000000000" pitchFamily="2" charset="0"/>
              </a:rPr>
              <a:t> </a:t>
            </a:r>
          </a:p>
          <a:p>
            <a:endParaRPr lang="en-US" sz="1100" dirty="0">
              <a:solidFill>
                <a:schemeClr val="tx1">
                  <a:lumMod val="75000"/>
                </a:schemeClr>
              </a:solidFill>
              <a:latin typeface="Barlow Condensed" panose="00000506000000000000" pitchFamily="2" charset="0"/>
            </a:endParaRPr>
          </a:p>
          <a:p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Sabor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D’Aqui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 –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costillas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marzorca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papa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salteadas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pechugas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al pimiento, pollo al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horno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pechuga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a la plancha, crema de papa, broccoli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salteado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sopa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de pollo arroz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blanco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habichuelas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rojas</a:t>
            </a:r>
            <a:endParaRPr lang="en-PR" sz="1200" dirty="0">
              <a:latin typeface="Barlow Condensed" panose="00000506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107D27-C519-294E-7399-71FB600F6EE0}"/>
              </a:ext>
            </a:extLst>
          </p:cNvPr>
          <p:cNvSpPr txBox="1"/>
          <p:nvPr/>
        </p:nvSpPr>
        <p:spPr>
          <a:xfrm>
            <a:off x="586307" y="2015942"/>
            <a:ext cx="3999980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Sabor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D’Aqui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4565B"/>
                </a:solidFill>
                <a:effectLst/>
                <a:uLnTx/>
                <a:uFillTx/>
                <a:latin typeface="Barlow Semi Condensed" panose="00000506000000000000" pitchFamily="2" charset="0"/>
                <a:cs typeface="Arial"/>
              </a:rPr>
              <a:t> –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biftec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en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salsa, pollo al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horno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arroz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blanco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habichuelas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rojas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arroz con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vegetales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pechuga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a la plancha, batata asada, 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brocoli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,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sopa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de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fideo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y pollo </a:t>
            </a:r>
          </a:p>
          <a:p>
            <a:pPr lvl="0">
              <a:defRPr/>
            </a:pPr>
            <a:endParaRPr lang="en-US" sz="1050" dirty="0">
              <a:solidFill>
                <a:srgbClr val="54565B"/>
              </a:solidFill>
              <a:latin typeface="Barlow Semi Condensed" panose="00000506000000000000" pitchFamily="2" charset="0"/>
              <a:cs typeface="Arial"/>
            </a:endParaRPr>
          </a:p>
          <a:p>
            <a:pPr lvl="0">
              <a:defRPr/>
            </a:pPr>
            <a:r>
              <a:rPr lang="en-US" sz="1050" b="1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Create: 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burrito station, carne </a:t>
            </a:r>
            <a:r>
              <a:rPr lang="en-US" sz="1050" dirty="0" err="1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molida</a:t>
            </a:r>
            <a:r>
              <a:rPr lang="en-US" sz="1050" dirty="0">
                <a:solidFill>
                  <a:srgbClr val="54565B"/>
                </a:solidFill>
                <a:latin typeface="Barlow Semi Condensed" panose="00000506000000000000" pitchFamily="2" charset="0"/>
                <a:cs typeface="Arial"/>
              </a:rPr>
              <a:t> de res o pollo  </a:t>
            </a:r>
            <a:endParaRPr kumimoji="0" lang="en-US" sz="1000" i="0" u="none" strike="noStrike" kern="1200" cap="none" spc="0" normalizeH="0" baseline="0" noProof="0" dirty="0">
              <a:ln>
                <a:noFill/>
              </a:ln>
              <a:solidFill>
                <a:srgbClr val="54565B"/>
              </a:solidFill>
              <a:effectLst/>
              <a:uLnTx/>
              <a:uFillTx/>
              <a:latin typeface="Barlow Condensed" panose="00000506000000000000" pitchFamily="2" charset="0"/>
              <a:cs typeface="Arial"/>
            </a:endParaRPr>
          </a:p>
        </p:txBody>
      </p:sp>
      <p:pic>
        <p:nvPicPr>
          <p:cNvPr id="3" name="Picture 2" descr="salsa_fresca_digital-vert.jpg">
            <a:extLst>
              <a:ext uri="{FF2B5EF4-FFF2-40B4-BE49-F238E27FC236}">
                <a16:creationId xmlns:a16="http://schemas.microsoft.com/office/drawing/2014/main" id="{27FCEC87-57BD-3057-E52C-0004976B08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9913" y="5423606"/>
            <a:ext cx="2036380" cy="353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5952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Eurest">
  <a:themeElements>
    <a:clrScheme name="Eurest Brand Colors">
      <a:dk1>
        <a:srgbClr val="54565B"/>
      </a:dk1>
      <a:lt1>
        <a:srgbClr val="FFFFFF"/>
      </a:lt1>
      <a:dk2>
        <a:srgbClr val="54565B"/>
      </a:dk2>
      <a:lt2>
        <a:srgbClr val="FFFFFF"/>
      </a:lt2>
      <a:accent1>
        <a:srgbClr val="54565B"/>
      </a:accent1>
      <a:accent2>
        <a:srgbClr val="D39F10"/>
      </a:accent2>
      <a:accent3>
        <a:srgbClr val="AC3C73"/>
      </a:accent3>
      <a:accent4>
        <a:srgbClr val="799A05"/>
      </a:accent4>
      <a:accent5>
        <a:srgbClr val="14988A"/>
      </a:accent5>
      <a:accent6>
        <a:srgbClr val="005D87"/>
      </a:accent6>
      <a:hlink>
        <a:srgbClr val="AC3C73"/>
      </a:hlink>
      <a:folHlink>
        <a:srgbClr val="D59DB9"/>
      </a:folHlink>
    </a:clrScheme>
    <a:fontScheme name="Barlow">
      <a:majorFont>
        <a:latin typeface="Barlow"/>
        <a:ea typeface="Barlow"/>
        <a:cs typeface="Arial"/>
      </a:majorFont>
      <a:minorFont>
        <a:latin typeface="Barlow"/>
        <a:ea typeface="Barlow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8A1A686-A450-6F44-9050-1AA79429DB0A}" vid="{F1262538-8FAA-7D4D-9353-F620D213E1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92FFE4CE08EA46BADEB62D10C4B7C0" ma:contentTypeVersion="11" ma:contentTypeDescription="Create a new document." ma:contentTypeScope="" ma:versionID="546a44f6de642828f7ed271026714177">
  <xsd:schema xmlns:xsd="http://www.w3.org/2001/XMLSchema" xmlns:xs="http://www.w3.org/2001/XMLSchema" xmlns:p="http://schemas.microsoft.com/office/2006/metadata/properties" xmlns:ns2="23bb9fef-c103-46ed-9b88-046d4ef1876b" xmlns:ns3="bfb80d0a-8f7a-4f43-9b94-63b88e4ac99d" targetNamespace="http://schemas.microsoft.com/office/2006/metadata/properties" ma:root="true" ma:fieldsID="d97bd739b686b41949f581c33a0a5a21" ns2:_="" ns3:_="">
    <xsd:import namespace="23bb9fef-c103-46ed-9b88-046d4ef1876b"/>
    <xsd:import namespace="bfb80d0a-8f7a-4f43-9b94-63b88e4ac99d"/>
    <xsd:element name="properties">
      <xsd:complexType>
        <xsd:sequence>
          <xsd:element name="documentManagement">
            <xsd:complexType>
              <xsd:all>
                <xsd:element ref="ns2:DiningLocation"/>
                <xsd:element ref="ns2:DiningLocation_x003a_Location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bb9fef-c103-46ed-9b88-046d4ef1876b" elementFormDefault="qualified">
    <xsd:import namespace="http://schemas.microsoft.com/office/2006/documentManagement/types"/>
    <xsd:import namespace="http://schemas.microsoft.com/office/infopath/2007/PartnerControls"/>
    <xsd:element name="DiningLocation" ma:index="8" ma:displayName="DiningLocation" ma:list="{02dee27e-d320-4f4d-87d5-2d5ccc194af8}" ma:internalName="DiningLocation" ma:readOnly="false" ma:showField="Title" ma:web="bfb80d0a-8f7a-4f43-9b94-63b88e4ac99d">
      <xsd:simpleType>
        <xsd:restriction base="dms:Lookup"/>
      </xsd:simpleType>
    </xsd:element>
    <xsd:element name="DiningLocation_x003a_LocationID" ma:index="9" nillable="true" ma:displayName="DiningLocation:LocationID" ma:list="{02dee27e-d320-4f4d-87d5-2d5ccc194af8}" ma:internalName="DiningLocation_x003a_LocationID" ma:readOnly="true" ma:showField="LocationID" ma:web="bfb80d0a-8f7a-4f43-9b94-63b88e4ac99d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80d0a-8f7a-4f43-9b94-63b88e4ac99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ningLocation xmlns="23bb9fef-c103-46ed-9b88-046d4ef1876b">35</DiningLocation>
  </documentManagement>
</p:properties>
</file>

<file path=customXml/itemProps1.xml><?xml version="1.0" encoding="utf-8"?>
<ds:datastoreItem xmlns:ds="http://schemas.openxmlformats.org/officeDocument/2006/customXml" ds:itemID="{CF3ABCC9-CEBD-4183-9073-C4D21BAD5D22}"/>
</file>

<file path=customXml/itemProps2.xml><?xml version="1.0" encoding="utf-8"?>
<ds:datastoreItem xmlns:ds="http://schemas.openxmlformats.org/officeDocument/2006/customXml" ds:itemID="{9ACD28F7-A9A7-4D77-92AC-A9ED6F6A4BCE}"/>
</file>

<file path=customXml/itemProps3.xml><?xml version="1.0" encoding="utf-8"?>
<ds:datastoreItem xmlns:ds="http://schemas.openxmlformats.org/officeDocument/2006/customXml" ds:itemID="{29CF6A30-C899-4A6D-AF5D-943E2AEF1E5B}"/>
</file>

<file path=docMetadata/LabelInfo.xml><?xml version="1.0" encoding="utf-8"?>
<clbl:labelList xmlns:clbl="http://schemas.microsoft.com/office/2020/mipLabelMetadata">
  <clbl:label id="{3ca48ea3-8c75-4d36-b64f-70604b11fd22}" enabled="1" method="Standard" siteId="{3ac94b33-9135-4821-9502-eafda6592a35}" removed="0"/>
  <clbl:label id="{cd62b7dd-4b48-44bd-90e7-e143a22c8ead}" enabled="0" method="" siteId="{cd62b7dd-4b48-44bd-90e7-e143a22c8ea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74062</TotalTime>
  <Words>317</Words>
  <Application>Microsoft Office PowerPoint</Application>
  <PresentationFormat>Letter Paper (8.5x11 in)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Barlow</vt:lpstr>
      <vt:lpstr>Barlow Condensed</vt:lpstr>
      <vt:lpstr>Barlow Semi Condensed</vt:lpstr>
      <vt:lpstr>Wingdings</vt:lpstr>
      <vt:lpstr>Eurest</vt:lpstr>
      <vt:lpstr>PowerPoint Presentation</vt:lpstr>
    </vt:vector>
  </TitlesOfParts>
  <Company>Compass Group, NAD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**Weekly menu features should only include compliant                             HF 2020 options**                                                –all menu items should be &lt;700 calories, 600 mg sodium  –plant-forward menus highly encouraged -vegetarian op</dc:title>
  <dc:creator>Gray, Claudia</dc:creator>
  <cp:lastModifiedBy>Lavezzari, Rodney</cp:lastModifiedBy>
  <cp:revision>772</cp:revision>
  <cp:lastPrinted>2026-08-10T11:15:13Z</cp:lastPrinted>
  <dcterms:created xsi:type="dcterms:W3CDTF">2023-01-15T13:42:59Z</dcterms:created>
  <dcterms:modified xsi:type="dcterms:W3CDTF">2026-08-10T11:15:33Z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0x0101009092FFE4CE08EA46BADEB62D10C4B7C0</vt:lpwstr>
  </property>
</Properties>
</file>